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5" r:id="rId5"/>
    <p:sldId id="279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4" r:id="rId15"/>
    <p:sldId id="280" r:id="rId16"/>
    <p:sldId id="26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BFE7-E3C9-40BD-96B1-FAA0A2D958D4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BBEDE-2E97-4E89-9535-D5CE95FF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3960440" cy="2736304"/>
          </a:xfrm>
        </p:spPr>
        <p:txBody>
          <a:bodyPr/>
          <a:lstStyle/>
          <a:p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197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743" y="0"/>
            <a:ext cx="4349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POS –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материалы</a:t>
            </a:r>
          </a:p>
          <a:p>
            <a:pPr>
              <a:buNone/>
            </a:pPr>
            <a:r>
              <a:rPr lang="ru-RU" sz="2400" dirty="0" smtClean="0"/>
              <a:t>       </a:t>
            </a:r>
            <a:r>
              <a:rPr lang="en-US" sz="2400" dirty="0" smtClean="0"/>
              <a:t>   </a:t>
            </a:r>
            <a:r>
              <a:rPr lang="ru-RU" sz="2400" dirty="0" err="1" smtClean="0"/>
              <a:t>Стикер</a:t>
            </a:r>
            <a:r>
              <a:rPr lang="ru-RU" sz="2400" dirty="0" smtClean="0"/>
              <a:t> А3, А4 – клеится на разные поверхности торгового оборудования и используется в качестве информационного баннера.  Формирует подсознательное запоминание торговой марки </a:t>
            </a:r>
            <a:r>
              <a:rPr lang="en-US" sz="2400" dirty="0" smtClean="0"/>
              <a:t>IDEMITSU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demitsu A4 print g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717032"/>
            <a:ext cx="3600400" cy="2794811"/>
          </a:xfrm>
          <a:prstGeom prst="rect">
            <a:avLst/>
          </a:prstGeom>
        </p:spPr>
      </p:pic>
      <p:pic>
        <p:nvPicPr>
          <p:cNvPr id="6" name="Рисунок 5" descr="idemitsu A4 print v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789040"/>
            <a:ext cx="2120485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POS –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материалы</a:t>
            </a:r>
          </a:p>
          <a:p>
            <a:pPr>
              <a:buNone/>
            </a:pPr>
            <a:r>
              <a:rPr lang="ru-RU" sz="2400" dirty="0" smtClean="0"/>
              <a:t>       </a:t>
            </a:r>
            <a:r>
              <a:rPr lang="en-US" sz="2400" dirty="0" smtClean="0"/>
              <a:t>   </a:t>
            </a:r>
            <a:r>
              <a:rPr lang="ru-RU" sz="2400" b="1" dirty="0" smtClean="0"/>
              <a:t>Гирлянда</a:t>
            </a:r>
            <a:r>
              <a:rPr lang="ru-RU" sz="2400" dirty="0" smtClean="0"/>
              <a:t> – в торговой точке эффективно привлекает внимание покупателей к витрине или полке. Формирует подсознательное запоминание торговой марки </a:t>
            </a:r>
            <a:r>
              <a:rPr lang="en-US" sz="2400" dirty="0" smtClean="0"/>
              <a:t>IDEMITSU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girlianda_A5-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17032"/>
            <a:ext cx="790332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POS –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материалы</a:t>
            </a:r>
          </a:p>
          <a:p>
            <a:pPr>
              <a:buNone/>
            </a:pPr>
            <a:r>
              <a:rPr lang="ru-RU" sz="2400" dirty="0" smtClean="0"/>
              <a:t>          </a:t>
            </a:r>
            <a:r>
              <a:rPr lang="ru-RU" sz="2400" b="1" dirty="0" smtClean="0"/>
              <a:t>Буклет</a:t>
            </a:r>
            <a:r>
              <a:rPr lang="ru-RU" sz="2400" dirty="0" smtClean="0"/>
              <a:t> кратко информирует о линейке </a:t>
            </a:r>
            <a:r>
              <a:rPr lang="en-US" sz="2400" dirty="0" smtClean="0"/>
              <a:t>ZEPRO </a:t>
            </a:r>
            <a:r>
              <a:rPr lang="ru-RU" sz="2400" dirty="0" smtClean="0"/>
              <a:t>и </a:t>
            </a:r>
            <a:r>
              <a:rPr lang="en-US" sz="2400" dirty="0" smtClean="0"/>
              <a:t>EXTREME</a:t>
            </a:r>
            <a:r>
              <a:rPr lang="ru-RU" sz="2400" dirty="0" smtClean="0"/>
              <a:t>, а так же о торговой марке </a:t>
            </a:r>
            <a:r>
              <a:rPr lang="en-US" sz="2400" dirty="0" smtClean="0"/>
              <a:t>IDEMITSU</a:t>
            </a:r>
            <a:r>
              <a:rPr lang="ru-RU" sz="2400" dirty="0" smtClean="0"/>
              <a:t>. Размещаются в брендированные буклетницы, расположенные на торговых полках или ином торговом оборудовании.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POS –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материалы</a:t>
            </a:r>
          </a:p>
          <a:p>
            <a:pPr>
              <a:buNone/>
            </a:pPr>
            <a:r>
              <a:rPr lang="ru-RU" sz="2400" dirty="0" smtClean="0"/>
              <a:t>          </a:t>
            </a:r>
            <a:r>
              <a:rPr lang="ru-RU" sz="2400" b="1" dirty="0" smtClean="0"/>
              <a:t>Баннер и Х-стойка</a:t>
            </a:r>
            <a:r>
              <a:rPr lang="ru-RU" sz="2400" dirty="0" smtClean="0"/>
              <a:t> размещается в торговых точках , а так же на фасадах здания. Формирует подсознательное запоминание торговой марки </a:t>
            </a:r>
            <a:r>
              <a:rPr lang="en-US" sz="2400" dirty="0" smtClean="0"/>
              <a:t>IDEMITSU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demitsu 60x160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00045"/>
            <a:ext cx="1440160" cy="3409579"/>
          </a:xfrm>
          <a:prstGeom prst="rect">
            <a:avLst/>
          </a:prstGeom>
        </p:spPr>
      </p:pic>
      <p:pic>
        <p:nvPicPr>
          <p:cNvPr id="6" name="Рисунок 5" descr="idemitsu banner200x200 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9869" y="3816749"/>
            <a:ext cx="2952328" cy="2693999"/>
          </a:xfrm>
          <a:prstGeom prst="rect">
            <a:avLst/>
          </a:prstGeom>
        </p:spPr>
      </p:pic>
      <p:pic>
        <p:nvPicPr>
          <p:cNvPr id="7" name="Рисунок 6" descr="idemitsu banner200x300 pr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933056"/>
            <a:ext cx="3600400" cy="25607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chemeClr val="bg1">
                    <a:lumMod val="65000"/>
                  </a:schemeClr>
                </a:solidFill>
              </a:rPr>
              <a:t>Планограмма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algn="just">
              <a:buNone/>
            </a:pPr>
            <a:r>
              <a:rPr lang="ru-RU" sz="2400" dirty="0" smtClean="0"/>
              <a:t>            Товар выкладывается на полки торгового зала единообразно, так, чтобы потребитель, находящийся в любой точке продажи, очень легко узнавал продукт. Это вызывает большее доверие к бренду </a:t>
            </a:r>
            <a:r>
              <a:rPr lang="en-US" sz="2400" dirty="0" smtClean="0"/>
              <a:t>IDEMITSU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 заинтересованность им, а значит и желание купить.</a:t>
            </a:r>
          </a:p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выкладка 4 полки         3 полки                    2 полки    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Без имени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929066"/>
            <a:ext cx="7559040" cy="23561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chemeClr val="bg1">
                    <a:lumMod val="65000"/>
                  </a:schemeClr>
                </a:solidFill>
              </a:rPr>
              <a:t>Брендированная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 полка </a:t>
            </a:r>
          </a:p>
          <a:p>
            <a:pPr algn="ctr">
              <a:buNone/>
            </a:pPr>
            <a:r>
              <a:rPr lang="ru-RU" sz="2400" dirty="0" smtClean="0"/>
              <a:t>     Полка в торговом зале (СТО)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Photo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4218" y="2492896"/>
            <a:ext cx="2859782" cy="3813043"/>
          </a:xfrm>
          <a:prstGeom prst="rect">
            <a:avLst/>
          </a:prstGeom>
        </p:spPr>
      </p:pic>
      <p:pic>
        <p:nvPicPr>
          <p:cNvPr id="8" name="Рисунок 7" descr="Photo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492896"/>
            <a:ext cx="2859782" cy="3813043"/>
          </a:xfrm>
          <a:prstGeom prst="rect">
            <a:avLst/>
          </a:prstGeom>
        </p:spPr>
      </p:pic>
      <p:pic>
        <p:nvPicPr>
          <p:cNvPr id="9" name="Рисунок 8" descr="Photo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2859782" cy="38130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          Рабочая сумка    </a:t>
            </a:r>
          </a:p>
          <a:p>
            <a:r>
              <a:rPr lang="ru-RU" dirty="0"/>
              <a:t> </a:t>
            </a:r>
            <a:r>
              <a:rPr lang="ru-RU" dirty="0" smtClean="0"/>
              <a:t>   торгового представителя </a:t>
            </a:r>
            <a:endParaRPr lang="ru-RU" dirty="0"/>
          </a:p>
        </p:txBody>
      </p:sp>
      <p:pic>
        <p:nvPicPr>
          <p:cNvPr id="9" name="Содержимое 8" descr="сумка_3-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795998" cy="3384376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Воблер</a:t>
            </a:r>
            <a:r>
              <a:rPr lang="ru-RU" sz="2000" dirty="0" smtClean="0"/>
              <a:t> капля – 12 </a:t>
            </a:r>
            <a:r>
              <a:rPr lang="ru-RU" sz="2000" dirty="0" err="1" smtClean="0"/>
              <a:t>шт</a:t>
            </a:r>
            <a:endParaRPr lang="ru-RU" sz="2000" dirty="0" smtClean="0"/>
          </a:p>
          <a:p>
            <a:r>
              <a:rPr lang="ru-RU" sz="2000" dirty="0" err="1" smtClean="0"/>
              <a:t>Шелфтокер</a:t>
            </a:r>
            <a:r>
              <a:rPr lang="ru-RU" sz="2000" dirty="0" smtClean="0"/>
              <a:t> – 12 </a:t>
            </a:r>
            <a:r>
              <a:rPr lang="ru-RU" sz="2000" dirty="0" err="1" smtClean="0"/>
              <a:t>шт</a:t>
            </a:r>
            <a:endParaRPr lang="ru-RU" sz="2000" dirty="0" smtClean="0"/>
          </a:p>
          <a:p>
            <a:r>
              <a:rPr lang="ru-RU" sz="2000" dirty="0" err="1" smtClean="0"/>
              <a:t>Стикер</a:t>
            </a:r>
            <a:r>
              <a:rPr lang="ru-RU" sz="2000" dirty="0" smtClean="0"/>
              <a:t> А4 – 5 </a:t>
            </a:r>
            <a:r>
              <a:rPr lang="ru-RU" sz="2000" dirty="0" err="1" smtClean="0"/>
              <a:t>шт</a:t>
            </a:r>
            <a:endParaRPr lang="ru-RU" sz="2000" dirty="0" smtClean="0"/>
          </a:p>
          <a:p>
            <a:r>
              <a:rPr lang="ru-RU" sz="2000" dirty="0" err="1" smtClean="0"/>
              <a:t>Стикер</a:t>
            </a:r>
            <a:r>
              <a:rPr lang="ru-RU" sz="2000" dirty="0" smtClean="0"/>
              <a:t> А3 – 2 </a:t>
            </a:r>
            <a:r>
              <a:rPr lang="ru-RU" sz="2000" dirty="0" err="1" smtClean="0"/>
              <a:t>шт</a:t>
            </a:r>
            <a:endParaRPr lang="ru-RU" sz="2000" dirty="0" smtClean="0"/>
          </a:p>
          <a:p>
            <a:r>
              <a:rPr lang="ru-RU" sz="2000" dirty="0" smtClean="0"/>
              <a:t>Плакат А3 – 3 </a:t>
            </a:r>
            <a:r>
              <a:rPr lang="ru-RU" sz="2000" dirty="0" err="1" smtClean="0"/>
              <a:t>шт</a:t>
            </a:r>
            <a:endParaRPr lang="ru-RU" sz="2000" dirty="0" smtClean="0"/>
          </a:p>
          <a:p>
            <a:r>
              <a:rPr lang="ru-RU" sz="2000" dirty="0" smtClean="0"/>
              <a:t>Плакат А2 – 2 </a:t>
            </a:r>
            <a:r>
              <a:rPr lang="ru-RU" sz="2000" dirty="0" err="1" smtClean="0"/>
              <a:t>шт</a:t>
            </a:r>
            <a:endParaRPr lang="ru-RU" sz="2000" dirty="0" smtClean="0"/>
          </a:p>
          <a:p>
            <a:r>
              <a:rPr lang="ru-RU" sz="2000" dirty="0"/>
              <a:t>Табличка на дверь «Открыто/закрыто</a:t>
            </a:r>
            <a:r>
              <a:rPr lang="ru-RU" sz="2000" dirty="0" smtClean="0"/>
              <a:t>» - 2 </a:t>
            </a:r>
            <a:r>
              <a:rPr lang="ru-RU" sz="2000" dirty="0" err="1" smtClean="0"/>
              <a:t>шт</a:t>
            </a:r>
            <a:endParaRPr lang="ru-RU" sz="2000" dirty="0" smtClean="0"/>
          </a:p>
          <a:p>
            <a:r>
              <a:rPr lang="ru-RU" sz="2000" dirty="0" smtClean="0"/>
              <a:t>Буклеты – 20 </a:t>
            </a:r>
            <a:r>
              <a:rPr lang="ru-RU" sz="2000" dirty="0" err="1" smtClean="0"/>
              <a:t>шт</a:t>
            </a:r>
            <a:endParaRPr lang="ru-RU" sz="2000" dirty="0" smtClean="0"/>
          </a:p>
          <a:p>
            <a:r>
              <a:rPr lang="ru-RU" sz="2000" dirty="0" err="1" smtClean="0"/>
              <a:t>Буклетница</a:t>
            </a:r>
            <a:r>
              <a:rPr lang="ru-RU" sz="2000" dirty="0" smtClean="0"/>
              <a:t> – 2 </a:t>
            </a:r>
            <a:r>
              <a:rPr lang="ru-RU" sz="2000" dirty="0" err="1" smtClean="0"/>
              <a:t>шт</a:t>
            </a:r>
            <a:endParaRPr lang="ru-RU" sz="2000" dirty="0" smtClean="0"/>
          </a:p>
          <a:p>
            <a:r>
              <a:rPr lang="ru-RU" sz="2000" dirty="0" err="1" smtClean="0"/>
              <a:t>Планограмма</a:t>
            </a:r>
            <a:r>
              <a:rPr lang="ru-RU" sz="2000" dirty="0" smtClean="0"/>
              <a:t> – 1 </a:t>
            </a:r>
            <a:r>
              <a:rPr lang="ru-RU" sz="2000" dirty="0" err="1" smtClean="0"/>
              <a:t>шт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Планограмма</a:t>
            </a:r>
            <a:r>
              <a:rPr lang="ru-RU" sz="2000" dirty="0" smtClean="0"/>
              <a:t> Клиента – 3 </a:t>
            </a:r>
            <a:r>
              <a:rPr lang="ru-RU" sz="2000" dirty="0" err="1" smtClean="0"/>
              <a:t>шт</a:t>
            </a:r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572000" y="1340768"/>
            <a:ext cx="4248472" cy="8640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Содержимое рабочей сумки необходимо пополнять каждое утро, перед отправкой торгового представителя в «поля». Содержимое сумки, включает в себя: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Отчетность по ТТ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Снятие </a:t>
            </a:r>
            <a:r>
              <a:rPr lang="ru-RU" sz="2400" dirty="0" err="1" smtClean="0"/>
              <a:t>дистрибьюции</a:t>
            </a:r>
            <a:r>
              <a:rPr lang="ru-RU" sz="2400" dirty="0" smtClean="0"/>
              <a:t> – отчет составляется после выкладки товара, перед уходом из торговой точки.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Отчет визуализации </a:t>
            </a:r>
            <a:r>
              <a:rPr lang="en-US" sz="2400" dirty="0" smtClean="0"/>
              <a:t>POS</a:t>
            </a:r>
            <a:r>
              <a:rPr lang="ru-RU" sz="2400" dirty="0" smtClean="0"/>
              <a:t>-материалов – составляется после размещения </a:t>
            </a:r>
            <a:r>
              <a:rPr lang="en-US" sz="2400" dirty="0" smtClean="0"/>
              <a:t>POS</a:t>
            </a:r>
            <a:r>
              <a:rPr lang="ru-RU" sz="2400" dirty="0" smtClean="0"/>
              <a:t> продукции. 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Без имени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817240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/>
              <a:t>           В период с июля по октябрь 2013 года планируется проведение комплекса мероприятий, направленных на узнаваемость и продвижение торговой марки </a:t>
            </a:r>
            <a:r>
              <a:rPr lang="en-US" sz="2400" dirty="0" smtClean="0"/>
              <a:t>IDEMITSU</a:t>
            </a:r>
            <a:r>
              <a:rPr lang="ru-RU" sz="2400" dirty="0" smtClean="0"/>
              <a:t>: премиум линейки </a:t>
            </a:r>
            <a:r>
              <a:rPr lang="en-US" sz="2400" dirty="0" smtClean="0"/>
              <a:t>ZEPRO </a:t>
            </a:r>
            <a:r>
              <a:rPr lang="ru-RU" sz="2400" dirty="0" smtClean="0"/>
              <a:t>и эконом линейки </a:t>
            </a:r>
            <a:r>
              <a:rPr lang="en-US" sz="2400" dirty="0" smtClean="0"/>
              <a:t>EXTREME</a:t>
            </a:r>
            <a:r>
              <a:rPr lang="ru-RU" sz="2400" dirty="0" smtClean="0"/>
              <a:t>, в торговых точках  наших клиентов.</a:t>
            </a:r>
          </a:p>
          <a:p>
            <a:pPr algn="just">
              <a:buNone/>
            </a:pPr>
            <a:r>
              <a:rPr lang="ru-RU" sz="2400" dirty="0" smtClean="0"/>
              <a:t>          Планируется визуализация торговых точек </a:t>
            </a:r>
            <a:r>
              <a:rPr lang="en-US" sz="2400" dirty="0" smtClean="0"/>
              <a:t>POS-</a:t>
            </a:r>
            <a:r>
              <a:rPr lang="ru-RU" sz="2400" dirty="0" smtClean="0"/>
              <a:t>материалом, а так же баннерной рекламой, что способствует стимулированию розничных продаж через привлечение внимания конечных покупателей к торговой марке </a:t>
            </a:r>
            <a:r>
              <a:rPr lang="en-US" sz="2400" dirty="0" smtClean="0"/>
              <a:t>IDEMITSU</a:t>
            </a:r>
            <a:r>
              <a:rPr lang="ru-RU" sz="2400" dirty="0" smtClean="0"/>
              <a:t>. Эта мера создаст оптимальные условия для контакта покупателя с торговой маркой </a:t>
            </a:r>
            <a:r>
              <a:rPr lang="en-US" sz="2400" dirty="0" smtClean="0"/>
              <a:t>IDEMITSU</a:t>
            </a:r>
            <a:r>
              <a:rPr lang="ru-RU" sz="2400" dirty="0" smtClean="0"/>
              <a:t> с помощью визуального привлечения внимания к товару, что приведет к увеличению продаж.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POS –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материалы </a:t>
            </a:r>
          </a:p>
          <a:p>
            <a:pPr>
              <a:buNone/>
            </a:pPr>
            <a:r>
              <a:rPr lang="ru-RU" sz="2400" dirty="0" smtClean="0"/>
              <a:t> Размещение </a:t>
            </a:r>
            <a:r>
              <a:rPr lang="en-US" sz="2400" dirty="0" smtClean="0"/>
              <a:t>POS-</a:t>
            </a:r>
            <a:r>
              <a:rPr lang="ru-RU" sz="2400" dirty="0" smtClean="0"/>
              <a:t>материала в торговом зале (типа А и В):</a:t>
            </a:r>
          </a:p>
          <a:p>
            <a:r>
              <a:rPr lang="ru-RU" sz="2400" dirty="0" err="1" smtClean="0"/>
              <a:t>Воблер</a:t>
            </a: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(6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/ 4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)</a:t>
            </a:r>
          </a:p>
          <a:p>
            <a:r>
              <a:rPr lang="ru-RU" sz="2400" dirty="0" err="1" smtClean="0"/>
              <a:t>Шелфтокер</a:t>
            </a:r>
            <a:r>
              <a:rPr lang="ru-RU" sz="2400" dirty="0" smtClean="0"/>
              <a:t> 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(6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/3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ru-RU" sz="2400" dirty="0" err="1" smtClean="0"/>
              <a:t>Стикер</a:t>
            </a:r>
            <a:r>
              <a:rPr lang="ru-RU" sz="2400" dirty="0" smtClean="0"/>
              <a:t> А</a:t>
            </a:r>
            <a:r>
              <a:rPr lang="en-US" sz="2400" dirty="0" smtClean="0"/>
              <a:t>3, </a:t>
            </a:r>
            <a:r>
              <a:rPr lang="ru-RU" sz="2400" dirty="0" smtClean="0"/>
              <a:t>А4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(1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/1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ru-RU" sz="2400" dirty="0" smtClean="0"/>
              <a:t>Плакат А2, А3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(1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/1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ru-RU" sz="2400" dirty="0" smtClean="0"/>
              <a:t>Табличка на дверь «Открыто/закрыто»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(1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/1шт)</a:t>
            </a:r>
          </a:p>
          <a:p>
            <a:r>
              <a:rPr lang="ru-RU" sz="2400" dirty="0" smtClean="0"/>
              <a:t>Буклеты </a:t>
            </a:r>
            <a:r>
              <a:rPr lang="en-US" sz="2400" dirty="0" smtClean="0"/>
              <a:t>ZEPRO / EXTREME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(20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/ 10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ru-RU" sz="2400" dirty="0" err="1" smtClean="0"/>
              <a:t>Буклетница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(2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/ 1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ru-RU" sz="2400" dirty="0" smtClean="0"/>
              <a:t>Баннер (Х-стойка)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(по запросу клиента)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Торговая точка типа А (супермаркет, площадь магазина более 25 м2)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плакат-А2-на-две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9902" y="2348880"/>
            <a:ext cx="1584176" cy="2112235"/>
          </a:xfrm>
          <a:prstGeom prst="rect">
            <a:avLst/>
          </a:prstGeom>
        </p:spPr>
      </p:pic>
      <p:pic>
        <p:nvPicPr>
          <p:cNvPr id="6" name="Рисунок 5" descr="добавить-контарукцию-сверху-полки-за-банками,-по-2-шелфтокера-на-полку,-2-вобле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348880"/>
            <a:ext cx="1530170" cy="2040227"/>
          </a:xfrm>
          <a:prstGeom prst="rect">
            <a:avLst/>
          </a:prstGeom>
        </p:spPr>
      </p:pic>
      <p:pic>
        <p:nvPicPr>
          <p:cNvPr id="7" name="Рисунок 6" descr="заменить-гирлянду-на-наш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437112"/>
            <a:ext cx="2886049" cy="2164537"/>
          </a:xfrm>
          <a:prstGeom prst="rect">
            <a:avLst/>
          </a:prstGeom>
        </p:spPr>
      </p:pic>
      <p:pic>
        <p:nvPicPr>
          <p:cNvPr id="8" name="Рисунок 7" descr="гирлянду-заменить-и-поставить-в-бок-х-стойку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3640" y="2348880"/>
            <a:ext cx="3186354" cy="4248472"/>
          </a:xfrm>
          <a:prstGeom prst="rect">
            <a:avLst/>
          </a:prstGeom>
        </p:spPr>
      </p:pic>
      <p:pic>
        <p:nvPicPr>
          <p:cNvPr id="9" name="Рисунок 8" descr="на-дверь-стикер-А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71866" y="4437112"/>
            <a:ext cx="2928325" cy="2196244"/>
          </a:xfrm>
          <a:prstGeom prst="rect">
            <a:avLst/>
          </a:prstGeom>
        </p:spPr>
      </p:pic>
      <p:pic>
        <p:nvPicPr>
          <p:cNvPr id="10" name="Рисунок 9" descr="воблер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2348880"/>
            <a:ext cx="1514069" cy="2018759"/>
          </a:xfrm>
          <a:prstGeom prst="rect">
            <a:avLst/>
          </a:prstGeom>
        </p:spPr>
      </p:pic>
      <p:pic>
        <p:nvPicPr>
          <p:cNvPr id="11" name="Рисунок 10" descr="Х-стой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2348880"/>
            <a:ext cx="1566174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Торговая точка вида В (павильон, рынок, площадь менее 25 м2)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вставить-шелфтокер-на-двух-полках-по-2-шт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673758"/>
            <a:ext cx="1440160" cy="1920214"/>
          </a:xfrm>
          <a:prstGeom prst="rect">
            <a:avLst/>
          </a:prstGeom>
        </p:spPr>
      </p:pic>
      <p:pic>
        <p:nvPicPr>
          <p:cNvPr id="6" name="Рисунок 5" descr="вставить-шелфтокер-на-двух-полках-по-2-ш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303477"/>
            <a:ext cx="2016224" cy="2688299"/>
          </a:xfrm>
          <a:prstGeom prst="rect">
            <a:avLst/>
          </a:prstGeom>
        </p:spPr>
      </p:pic>
      <p:pic>
        <p:nvPicPr>
          <p:cNvPr id="7" name="Рисунок 6" descr="вставить-щелфтоке-2-шт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5031178"/>
            <a:ext cx="2088233" cy="1566175"/>
          </a:xfrm>
          <a:prstGeom prst="rect">
            <a:avLst/>
          </a:prstGeom>
        </p:spPr>
      </p:pic>
      <p:pic>
        <p:nvPicPr>
          <p:cNvPr id="8" name="Рисунок 7" descr="добавить-стикер-А3-вертикальны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2492896"/>
            <a:ext cx="1494166" cy="1992221"/>
          </a:xfrm>
          <a:prstGeom prst="rect">
            <a:avLst/>
          </a:prstGeom>
        </p:spPr>
      </p:pic>
      <p:pic>
        <p:nvPicPr>
          <p:cNvPr id="9" name="Рисунок 8" descr="стикер-А3-горизонтальный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2348880"/>
            <a:ext cx="3222357" cy="4296476"/>
          </a:xfrm>
          <a:prstGeom prst="rect">
            <a:avLst/>
          </a:prstGeom>
        </p:spPr>
      </p:pic>
      <p:pic>
        <p:nvPicPr>
          <p:cNvPr id="10" name="Рисунок 9" descr="добавить-стикер-А3-вертикальный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653136"/>
            <a:ext cx="1446600" cy="1928800"/>
          </a:xfrm>
          <a:prstGeom prst="rect">
            <a:avLst/>
          </a:prstGeom>
        </p:spPr>
      </p:pic>
      <p:pic>
        <p:nvPicPr>
          <p:cNvPr id="11" name="Рисунок 10" descr="стикер-А3-горизонтальны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2492896"/>
            <a:ext cx="1487092" cy="19827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POS –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материалы 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Шелфтокер</a:t>
            </a:r>
            <a:r>
              <a:rPr lang="ru-RU" sz="2400" dirty="0" smtClean="0"/>
              <a:t> – картонная панель, прикрепляется на полку двухсторонним скотчем, выделяет на общей полке продукцию одной торговой марки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Шелфток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8371472" cy="1728192"/>
          </a:xfrm>
          <a:prstGeom prst="rect">
            <a:avLst/>
          </a:prstGeom>
        </p:spPr>
      </p:pic>
      <p:pic>
        <p:nvPicPr>
          <p:cNvPr id="6" name="Рисунок 5" descr="Phot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81128"/>
            <a:ext cx="2338107" cy="1753580"/>
          </a:xfrm>
          <a:prstGeom prst="rect">
            <a:avLst/>
          </a:prstGeom>
        </p:spPr>
      </p:pic>
      <p:pic>
        <p:nvPicPr>
          <p:cNvPr id="7" name="Рисунок 6" descr="Phot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581128"/>
            <a:ext cx="2338107" cy="1753580"/>
          </a:xfrm>
          <a:prstGeom prst="rect">
            <a:avLst/>
          </a:prstGeom>
        </p:spPr>
      </p:pic>
      <p:pic>
        <p:nvPicPr>
          <p:cNvPr id="8" name="Рисунок 7" descr="Phot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581128"/>
            <a:ext cx="2338107" cy="17535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POS –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материалы 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err="1" smtClean="0"/>
              <a:t>Воблер</a:t>
            </a:r>
            <a:r>
              <a:rPr lang="ru-RU" sz="2400" dirty="0" smtClean="0"/>
              <a:t> привлекает к себе внимание покупателя, а также формирует подсознательное запоминание рекламируемого товара или торговой марки.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demitsu vobler2 10x10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429000"/>
            <a:ext cx="2304256" cy="2749540"/>
          </a:xfrm>
          <a:prstGeom prst="rect">
            <a:avLst/>
          </a:prstGeom>
        </p:spPr>
      </p:pic>
      <p:pic>
        <p:nvPicPr>
          <p:cNvPr id="6" name="Рисунок 5" descr="Вобл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430468"/>
            <a:ext cx="2304256" cy="27386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POS –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материалы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ru-RU" sz="2400" dirty="0" smtClean="0"/>
              <a:t>    Табличка на дверь «Открыто – закрыто» с логотипом </a:t>
            </a:r>
            <a:r>
              <a:rPr lang="en-US" sz="2400" dirty="0" smtClean="0"/>
              <a:t>IDEMITSU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Без имени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56992"/>
            <a:ext cx="8028384" cy="2700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ТТ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Июль-август-сентябрь 2013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POS –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материалы</a:t>
            </a:r>
          </a:p>
          <a:p>
            <a:pPr>
              <a:buNone/>
            </a:pPr>
            <a:r>
              <a:rPr lang="ru-RU" sz="2400" dirty="0" smtClean="0"/>
              <a:t>       </a:t>
            </a:r>
            <a:r>
              <a:rPr lang="en-US" sz="2400" dirty="0" smtClean="0"/>
              <a:t>   </a:t>
            </a:r>
            <a:r>
              <a:rPr lang="ru-RU" sz="2400" dirty="0" smtClean="0"/>
              <a:t>Плакат А2, А3 – размещается в торговых точках и формирует подсознательное запоминание торговой марки </a:t>
            </a:r>
            <a:r>
              <a:rPr lang="en-US" sz="2400" dirty="0" smtClean="0"/>
              <a:t>IDEMITSU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3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demitsu A3 print g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29000"/>
            <a:ext cx="3960440" cy="3069341"/>
          </a:xfrm>
          <a:prstGeom prst="rect">
            <a:avLst/>
          </a:prstGeom>
        </p:spPr>
      </p:pic>
      <p:pic>
        <p:nvPicPr>
          <p:cNvPr id="8" name="Рисунок 7" descr="idemitsu A3 print v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501008"/>
            <a:ext cx="2382033" cy="3043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602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  <vt:lpstr>Визуализация ТТ  Июль-август-сентябрь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proskurina</dc:creator>
  <cp:lastModifiedBy>proskurina</cp:lastModifiedBy>
  <cp:revision>110</cp:revision>
  <dcterms:created xsi:type="dcterms:W3CDTF">2013-06-28T04:20:41Z</dcterms:created>
  <dcterms:modified xsi:type="dcterms:W3CDTF">2013-07-11T01:22:43Z</dcterms:modified>
</cp:coreProperties>
</file>